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05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A45CE0-5CE0-4D04-B26A-723690F1BF8C}" type="datetimeFigureOut">
              <a:rPr lang="el-GR" smtClean="0"/>
              <a:t>23/4/2018</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1FAE5C-6AFB-49FF-BBF8-D9FB0FC5631E}" type="slidenum">
              <a:rPr lang="el-GR" smtClean="0"/>
              <a:t>‹#›</a:t>
            </a:fld>
            <a:endParaRPr lang="el-GR"/>
          </a:p>
        </p:txBody>
      </p:sp>
    </p:spTree>
    <p:extLst>
      <p:ext uri="{BB962C8B-B14F-4D97-AF65-F5344CB8AC3E}">
        <p14:creationId xmlns:p14="http://schemas.microsoft.com/office/powerpoint/2010/main" val="1086779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2E120620-442E-4DB8-9BDF-B286C3DCEFAF}"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FA4E7452-BCB6-4294-828F-086A24B23EE4}" type="slidenum">
              <a:rPr lang="el-GR" smtClean="0"/>
              <a:t>‹#›</a:t>
            </a:fld>
            <a:endParaRPr lang="el-GR"/>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l-GR" smtClean="0"/>
              <a:t>Στυλ κύριου τίτλου</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Vertical Text Placeholder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BE2098E9-492B-4A86-A210-EC6111BCC5E0}"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FA4E7452-BCB6-4294-828F-086A24B23EE4}" type="slidenum">
              <a:rPr lang="el-GR" smtClean="0"/>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F02980B1-646F-4FED-9B50-06B2624B2C86}"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FA4E7452-BCB6-4294-828F-086A24B23EE4}" type="slidenum">
              <a:rPr lang="el-GR" smtClean="0"/>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l-GR" smtClean="0"/>
              <a:t>Στυλ κύριου τίτλου</a:t>
            </a:r>
            <a:endParaRPr lang="en-US" dirty="0"/>
          </a:p>
        </p:txBody>
      </p:sp>
      <p:sp>
        <p:nvSpPr>
          <p:cNvPr id="4" name="Date Placeholder 3"/>
          <p:cNvSpPr>
            <a:spLocks noGrp="1"/>
          </p:cNvSpPr>
          <p:nvPr>
            <p:ph type="dt" sz="half" idx="10"/>
          </p:nvPr>
        </p:nvSpPr>
        <p:spPr/>
        <p:txBody>
          <a:bodyPr/>
          <a:lstStyle/>
          <a:p>
            <a:fld id="{C9CE2D23-E276-48FD-AAF5-101990EF3BD0}"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FA4E7452-BCB6-4294-828F-086A24B23EE4}" type="slidenum">
              <a:rPr lang="el-GR" smtClean="0"/>
              <a:t>‹#›</a:t>
            </a:fld>
            <a:endParaRPr lang="el-GR"/>
          </a:p>
        </p:txBody>
      </p:sp>
      <p:sp>
        <p:nvSpPr>
          <p:cNvPr id="8" name="Content Placeholder 7"/>
          <p:cNvSpPr>
            <a:spLocks noGrp="1"/>
          </p:cNvSpPr>
          <p:nvPr>
            <p:ph sz="quarter" idx="13"/>
          </p:nvPr>
        </p:nvSpPr>
        <p:spPr>
          <a:xfrm>
            <a:off x="609600" y="1600200"/>
            <a:ext cx="7924800" cy="41148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l-GR" smtClean="0"/>
              <a:t>Στυλ κύριου τίτλου</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753D6338-2729-44BC-9751-938FFFFFCD7F}"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FA4E7452-BCB6-4294-828F-086A24B23EE4}" type="slidenum">
              <a:rPr lang="el-GR" smtClean="0"/>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smtClean="0"/>
          </a:p>
        </p:txBody>
      </p:sp>
      <p:sp>
        <p:nvSpPr>
          <p:cNvPr id="2" name="Title 1"/>
          <p:cNvSpPr>
            <a:spLocks noGrp="1"/>
          </p:cNvSpPr>
          <p:nvPr>
            <p:ph type="title"/>
          </p:nvPr>
        </p:nvSpPr>
        <p:spPr>
          <a:xfrm>
            <a:off x="609600" y="274638"/>
            <a:ext cx="7924800" cy="1143000"/>
          </a:xfrm>
        </p:spPr>
        <p:txBody>
          <a:bodyPr/>
          <a:lstStyle/>
          <a:p>
            <a:r>
              <a:rPr lang="el-GR" smtClean="0"/>
              <a:t>Στυλ κύριου τίτλου</a:t>
            </a:r>
            <a:endParaRPr lang="en-US" dirty="0"/>
          </a:p>
        </p:txBody>
      </p:sp>
      <p:sp>
        <p:nvSpPr>
          <p:cNvPr id="5" name="Date Placeholder 4"/>
          <p:cNvSpPr>
            <a:spLocks noGrp="1"/>
          </p:cNvSpPr>
          <p:nvPr>
            <p:ph type="dt" sz="half" idx="10"/>
          </p:nvPr>
        </p:nvSpPr>
        <p:spPr/>
        <p:txBody>
          <a:bodyPr/>
          <a:lstStyle/>
          <a:p>
            <a:fld id="{DF69929C-868D-4687-BBAE-CE00D673811F}" type="datetime1">
              <a:rPr lang="el-GR" smtClean="0"/>
              <a:t>23/4/2018</a:t>
            </a:fld>
            <a:endParaRPr lang="el-GR"/>
          </a:p>
        </p:txBody>
      </p:sp>
      <p:sp>
        <p:nvSpPr>
          <p:cNvPr id="6" name="Footer Placeholder 5"/>
          <p:cNvSpPr>
            <a:spLocks noGrp="1"/>
          </p:cNvSpPr>
          <p:nvPr>
            <p:ph type="ftr" sz="quarter" idx="11"/>
          </p:nvPr>
        </p:nvSpPr>
        <p:spPr/>
        <p:txBody>
          <a:bodyPr/>
          <a:lstStyle/>
          <a:p>
            <a:r>
              <a:rPr lang="el-GR" smtClean="0"/>
              <a:t>Η ΒΑΡΥΤΗΤΑ</a:t>
            </a:r>
            <a:endParaRPr lang="el-GR"/>
          </a:p>
        </p:txBody>
      </p:sp>
      <p:sp>
        <p:nvSpPr>
          <p:cNvPr id="7" name="Slide Number Placeholder 6"/>
          <p:cNvSpPr>
            <a:spLocks noGrp="1"/>
          </p:cNvSpPr>
          <p:nvPr>
            <p:ph type="sldNum" sz="quarter" idx="12"/>
          </p:nvPr>
        </p:nvSpPr>
        <p:spPr/>
        <p:txBody>
          <a:bodyPr/>
          <a:lstStyle/>
          <a:p>
            <a:fld id="{FA4E7452-BCB6-4294-828F-086A24B23EE4}" type="slidenum">
              <a:rPr lang="el-GR" smtClean="0"/>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l-GR" smtClean="0"/>
              <a:t>Στυλ κύριου τίτλου</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7" name="Date Placeholder 6"/>
          <p:cNvSpPr>
            <a:spLocks noGrp="1"/>
          </p:cNvSpPr>
          <p:nvPr>
            <p:ph type="dt" sz="half" idx="10"/>
          </p:nvPr>
        </p:nvSpPr>
        <p:spPr/>
        <p:txBody>
          <a:bodyPr/>
          <a:lstStyle/>
          <a:p>
            <a:fld id="{BE48E0FB-B1C3-4312-A7F5-CD5297D0BD0F}" type="datetime1">
              <a:rPr lang="el-GR" smtClean="0"/>
              <a:t>23/4/2018</a:t>
            </a:fld>
            <a:endParaRPr lang="el-GR"/>
          </a:p>
        </p:txBody>
      </p:sp>
      <p:sp>
        <p:nvSpPr>
          <p:cNvPr id="8" name="Footer Placeholder 7"/>
          <p:cNvSpPr>
            <a:spLocks noGrp="1"/>
          </p:cNvSpPr>
          <p:nvPr>
            <p:ph type="ftr" sz="quarter" idx="11"/>
          </p:nvPr>
        </p:nvSpPr>
        <p:spPr/>
        <p:txBody>
          <a:bodyPr/>
          <a:lstStyle/>
          <a:p>
            <a:r>
              <a:rPr lang="el-GR" smtClean="0"/>
              <a:t>Η ΒΑΡΥΤΗΤΑ</a:t>
            </a:r>
            <a:endParaRPr lang="el-GR"/>
          </a:p>
        </p:txBody>
      </p:sp>
      <p:sp>
        <p:nvSpPr>
          <p:cNvPr id="9" name="Slide Number Placeholder 8"/>
          <p:cNvSpPr>
            <a:spLocks noGrp="1"/>
          </p:cNvSpPr>
          <p:nvPr>
            <p:ph type="sldNum" sz="quarter" idx="12"/>
          </p:nvPr>
        </p:nvSpPr>
        <p:spPr/>
        <p:txBody>
          <a:bodyPr/>
          <a:lstStyle/>
          <a:p>
            <a:fld id="{FA4E7452-BCB6-4294-828F-086A24B23EE4}" type="slidenum">
              <a:rPr lang="el-GR" smtClean="0"/>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l-GR" smtClean="0"/>
              <a:t>Στυλ κύριου τίτλου</a:t>
            </a:r>
            <a:endParaRPr lang="en-US" dirty="0"/>
          </a:p>
        </p:txBody>
      </p:sp>
      <p:sp>
        <p:nvSpPr>
          <p:cNvPr id="3" name="Date Placeholder 2"/>
          <p:cNvSpPr>
            <a:spLocks noGrp="1"/>
          </p:cNvSpPr>
          <p:nvPr>
            <p:ph type="dt" sz="half" idx="10"/>
          </p:nvPr>
        </p:nvSpPr>
        <p:spPr/>
        <p:txBody>
          <a:bodyPr/>
          <a:lstStyle/>
          <a:p>
            <a:fld id="{F116FDC7-DC48-4961-B299-1B4BA11C02D1}" type="datetime1">
              <a:rPr lang="el-GR" smtClean="0"/>
              <a:t>23/4/2018</a:t>
            </a:fld>
            <a:endParaRPr lang="el-GR"/>
          </a:p>
        </p:txBody>
      </p:sp>
      <p:sp>
        <p:nvSpPr>
          <p:cNvPr id="4" name="Footer Placeholder 3"/>
          <p:cNvSpPr>
            <a:spLocks noGrp="1"/>
          </p:cNvSpPr>
          <p:nvPr>
            <p:ph type="ftr" sz="quarter" idx="11"/>
          </p:nvPr>
        </p:nvSpPr>
        <p:spPr/>
        <p:txBody>
          <a:bodyPr/>
          <a:lstStyle/>
          <a:p>
            <a:r>
              <a:rPr lang="el-GR" smtClean="0"/>
              <a:t>Η ΒΑΡΥΤΗΤΑ</a:t>
            </a:r>
            <a:endParaRPr lang="el-GR"/>
          </a:p>
        </p:txBody>
      </p:sp>
      <p:sp>
        <p:nvSpPr>
          <p:cNvPr id="5" name="Slide Number Placeholder 4"/>
          <p:cNvSpPr>
            <a:spLocks noGrp="1"/>
          </p:cNvSpPr>
          <p:nvPr>
            <p:ph type="sldNum" sz="quarter" idx="12"/>
          </p:nvPr>
        </p:nvSpPr>
        <p:spPr/>
        <p:txBody>
          <a:bodyPr/>
          <a:lstStyle/>
          <a:p>
            <a:fld id="{FA4E7452-BCB6-4294-828F-086A24B23EE4}" type="slidenum">
              <a:rPr lang="el-GR" smtClean="0"/>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107EEB-E208-4E89-BCAF-82FD27F34EAC}" type="datetime1">
              <a:rPr lang="el-GR" smtClean="0"/>
              <a:t>23/4/2018</a:t>
            </a:fld>
            <a:endParaRPr lang="el-GR"/>
          </a:p>
        </p:txBody>
      </p:sp>
      <p:sp>
        <p:nvSpPr>
          <p:cNvPr id="3" name="Footer Placeholder 2"/>
          <p:cNvSpPr>
            <a:spLocks noGrp="1"/>
          </p:cNvSpPr>
          <p:nvPr>
            <p:ph type="ftr" sz="quarter" idx="11"/>
          </p:nvPr>
        </p:nvSpPr>
        <p:spPr/>
        <p:txBody>
          <a:bodyPr/>
          <a:lstStyle/>
          <a:p>
            <a:r>
              <a:rPr lang="el-GR" smtClean="0"/>
              <a:t>Η ΒΑΡΥΤΗΤΑ</a:t>
            </a:r>
            <a:endParaRPr lang="el-GR"/>
          </a:p>
        </p:txBody>
      </p:sp>
      <p:sp>
        <p:nvSpPr>
          <p:cNvPr id="4" name="Slide Number Placeholder 3"/>
          <p:cNvSpPr>
            <a:spLocks noGrp="1"/>
          </p:cNvSpPr>
          <p:nvPr>
            <p:ph type="sldNum" sz="quarter" idx="12"/>
          </p:nvPr>
        </p:nvSpPr>
        <p:spPr/>
        <p:txBody>
          <a:bodyPr/>
          <a:lstStyle/>
          <a:p>
            <a:fld id="{FA4E7452-BCB6-4294-828F-086A24B23EE4}" type="slidenum">
              <a:rPr lang="el-GR" smtClean="0"/>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l-GR" smtClean="0"/>
              <a:t>Στυλ κύριου τίτλου</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3A477FD2-D314-4D2F-916A-2EDA5C2DC283}" type="datetime1">
              <a:rPr lang="el-GR" smtClean="0"/>
              <a:t>23/4/2018</a:t>
            </a:fld>
            <a:endParaRPr lang="el-GR"/>
          </a:p>
        </p:txBody>
      </p:sp>
      <p:sp>
        <p:nvSpPr>
          <p:cNvPr id="6" name="Footer Placeholder 5"/>
          <p:cNvSpPr>
            <a:spLocks noGrp="1"/>
          </p:cNvSpPr>
          <p:nvPr>
            <p:ph type="ftr" sz="quarter" idx="11"/>
          </p:nvPr>
        </p:nvSpPr>
        <p:spPr/>
        <p:txBody>
          <a:bodyPr/>
          <a:lstStyle/>
          <a:p>
            <a:r>
              <a:rPr lang="el-GR" smtClean="0"/>
              <a:t>Η ΒΑΡΥΤΗΤΑ</a:t>
            </a:r>
            <a:endParaRPr lang="el-GR"/>
          </a:p>
        </p:txBody>
      </p:sp>
      <p:sp>
        <p:nvSpPr>
          <p:cNvPr id="7" name="Slide Number Placeholder 6"/>
          <p:cNvSpPr>
            <a:spLocks noGrp="1"/>
          </p:cNvSpPr>
          <p:nvPr>
            <p:ph type="sldNum" sz="quarter" idx="12"/>
          </p:nvPr>
        </p:nvSpPr>
        <p:spPr/>
        <p:txBody>
          <a:bodyPr/>
          <a:lstStyle/>
          <a:p>
            <a:fld id="{FA4E7452-BCB6-4294-828F-086A24B23EE4}" type="slidenum">
              <a:rPr lang="el-GR" smtClean="0"/>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l-GR" smtClean="0"/>
              <a:t>Στυλ κύριου τίτλου</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smtClean="0"/>
              <a:t>Κάντε κλικ στο εικονίδιο για να προσθέσετε μια εικόνα</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1BB76D82-1E19-43AA-94FB-CE6B5944F899}" type="datetime1">
              <a:rPr lang="el-GR" smtClean="0"/>
              <a:t>23/4/2018</a:t>
            </a:fld>
            <a:endParaRPr lang="el-GR"/>
          </a:p>
        </p:txBody>
      </p:sp>
      <p:sp>
        <p:nvSpPr>
          <p:cNvPr id="6" name="Footer Placeholder 5"/>
          <p:cNvSpPr>
            <a:spLocks noGrp="1"/>
          </p:cNvSpPr>
          <p:nvPr>
            <p:ph type="ftr" sz="quarter" idx="11"/>
          </p:nvPr>
        </p:nvSpPr>
        <p:spPr/>
        <p:txBody>
          <a:bodyPr/>
          <a:lstStyle/>
          <a:p>
            <a:r>
              <a:rPr lang="el-GR" smtClean="0"/>
              <a:t>Η ΒΑΡΥΤΗΤΑ</a:t>
            </a:r>
            <a:endParaRPr lang="el-GR"/>
          </a:p>
        </p:txBody>
      </p:sp>
      <p:sp>
        <p:nvSpPr>
          <p:cNvPr id="7" name="Slide Number Placeholder 6"/>
          <p:cNvSpPr>
            <a:spLocks noGrp="1"/>
          </p:cNvSpPr>
          <p:nvPr>
            <p:ph type="sldNum" sz="quarter" idx="12"/>
          </p:nvPr>
        </p:nvSpPr>
        <p:spPr/>
        <p:txBody>
          <a:bodyPr/>
          <a:lstStyle/>
          <a:p>
            <a:fld id="{FA4E7452-BCB6-4294-828F-086A24B23EE4}" type="slidenum">
              <a:rPr lang="el-GR" smtClean="0"/>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l-GR" smtClean="0"/>
              <a:t>Στυλ κύριου τίτλου</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B00FB4FA-4FF9-4687-96FF-5D7376045AF1}" type="datetime1">
              <a:rPr lang="el-GR" smtClean="0"/>
              <a:t>23/4/2018</a:t>
            </a:fld>
            <a:endParaRPr lang="el-GR"/>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r>
              <a:rPr lang="el-GR" smtClean="0"/>
              <a:t>Η ΒΑΡΥΤΗΤΑ</a:t>
            </a:r>
            <a:endParaRPr lang="el-GR"/>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FA4E7452-BCB6-4294-828F-086A24B23EE4}" type="slidenum">
              <a:rPr lang="el-GR" smtClean="0"/>
              <a:t>‹#›</a:t>
            </a:fld>
            <a:endParaRPr lang="el-GR"/>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dt="0"/>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Υπότιτλος 2"/>
          <p:cNvSpPr>
            <a:spLocks noGrp="1"/>
          </p:cNvSpPr>
          <p:nvPr>
            <p:ph type="subTitle" idx="1"/>
          </p:nvPr>
        </p:nvSpPr>
        <p:spPr/>
        <p:txBody>
          <a:bodyPr/>
          <a:lstStyle/>
          <a:p>
            <a:r>
              <a:rPr lang="el-GR" dirty="0" smtClean="0"/>
              <a:t>ΟΛΓΑ ΒΑΣΙΛΕΙΑΔΟΥ</a:t>
            </a:r>
            <a:endParaRPr lang="en-US" dirty="0" smtClean="0"/>
          </a:p>
          <a:p>
            <a:r>
              <a:rPr lang="en-US" dirty="0" smtClean="0"/>
              <a:t>AEM 4414</a:t>
            </a:r>
            <a:endParaRPr lang="el-GR" dirty="0"/>
          </a:p>
        </p:txBody>
      </p:sp>
      <p:sp>
        <p:nvSpPr>
          <p:cNvPr id="2" name="Τίτλος 1"/>
          <p:cNvSpPr>
            <a:spLocks noGrp="1"/>
          </p:cNvSpPr>
          <p:nvPr>
            <p:ph type="ctrTitle"/>
          </p:nvPr>
        </p:nvSpPr>
        <p:spPr/>
        <p:txBody>
          <a:bodyPr/>
          <a:lstStyle/>
          <a:p>
            <a:r>
              <a:rPr lang="el-GR" dirty="0" smtClean="0"/>
              <a:t>ΠΛΗΡΟΦΟΡΙΚΗ</a:t>
            </a:r>
            <a:endParaRPr lang="el-GR" dirty="0"/>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527" y="-171399"/>
            <a:ext cx="2160239" cy="2160239"/>
          </a:xfrm>
          <a:prstGeom prst="rect">
            <a:avLst/>
          </a:prstGeom>
        </p:spPr>
      </p:pic>
      <p:sp>
        <p:nvSpPr>
          <p:cNvPr id="5" name="Θέση υποσέλιδου 4"/>
          <p:cNvSpPr>
            <a:spLocks noGrp="1"/>
          </p:cNvSpPr>
          <p:nvPr>
            <p:ph type="ftr" sz="quarter" idx="11"/>
          </p:nvPr>
        </p:nvSpPr>
        <p:spPr>
          <a:xfrm>
            <a:off x="179512" y="6237312"/>
            <a:ext cx="2029544" cy="484163"/>
          </a:xfrm>
        </p:spPr>
        <p:txBody>
          <a:bodyPr/>
          <a:lstStyle/>
          <a:p>
            <a:r>
              <a:rPr lang="el-GR" dirty="0" smtClean="0"/>
              <a:t>Η ΒΑΡΥΤΗΤΑ</a:t>
            </a:r>
            <a:endParaRPr lang="el-GR" dirty="0"/>
          </a:p>
        </p:txBody>
      </p:sp>
      <p:sp>
        <p:nvSpPr>
          <p:cNvPr id="6" name="Θέση αριθμού διαφάνειας 5"/>
          <p:cNvSpPr>
            <a:spLocks noGrp="1"/>
          </p:cNvSpPr>
          <p:nvPr>
            <p:ph type="sldNum" sz="quarter" idx="12"/>
          </p:nvPr>
        </p:nvSpPr>
        <p:spPr/>
        <p:txBody>
          <a:bodyPr/>
          <a:lstStyle/>
          <a:p>
            <a:fld id="{FA4E7452-BCB6-4294-828F-086A24B23EE4}" type="slidenum">
              <a:rPr lang="el-GR" smtClean="0"/>
              <a:t>1</a:t>
            </a:fld>
            <a:endParaRPr lang="el-GR"/>
          </a:p>
        </p:txBody>
      </p:sp>
      <p:sp>
        <p:nvSpPr>
          <p:cNvPr id="7" name="Ορθογώνιο 6"/>
          <p:cNvSpPr/>
          <p:nvPr/>
        </p:nvSpPr>
        <p:spPr>
          <a:xfrm>
            <a:off x="1991471" y="116632"/>
            <a:ext cx="4036682" cy="369332"/>
          </a:xfrm>
          <a:prstGeom prst="rect">
            <a:avLst/>
          </a:prstGeom>
        </p:spPr>
        <p:txBody>
          <a:bodyPr wrap="none">
            <a:spAutoFit/>
          </a:bodyPr>
          <a:lstStyle/>
          <a:p>
            <a:r>
              <a:rPr lang="el-GR" i="1" dirty="0"/>
              <a:t>Παιδαγωγικό Τμήμα Δημοτικής Εκπαίδευσης</a:t>
            </a:r>
          </a:p>
        </p:txBody>
      </p:sp>
    </p:spTree>
    <p:extLst>
      <p:ext uri="{BB962C8B-B14F-4D97-AF65-F5344CB8AC3E}">
        <p14:creationId xmlns:p14="http://schemas.microsoft.com/office/powerpoint/2010/main" val="120452600"/>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403648" y="274638"/>
            <a:ext cx="6673552" cy="1143000"/>
          </a:xfrm>
        </p:spPr>
        <p:txBody>
          <a:bodyPr/>
          <a:lstStyle/>
          <a:p>
            <a:r>
              <a:rPr lang="el-GR" dirty="0" smtClean="0"/>
              <a:t>Η ΒΑΡΥΤΗΤΑ</a:t>
            </a:r>
            <a:endParaRPr lang="el-GR" dirty="0"/>
          </a:p>
        </p:txBody>
      </p:sp>
      <p:sp>
        <p:nvSpPr>
          <p:cNvPr id="3" name="Θέση περιεχομένου 2"/>
          <p:cNvSpPr>
            <a:spLocks noGrp="1"/>
          </p:cNvSpPr>
          <p:nvPr>
            <p:ph sz="quarter" idx="13"/>
          </p:nvPr>
        </p:nvSpPr>
        <p:spPr/>
        <p:txBody>
          <a:bodyPr>
            <a:normAutofit/>
          </a:bodyPr>
          <a:lstStyle/>
          <a:p>
            <a:r>
              <a:rPr lang="el-GR" dirty="0" smtClean="0"/>
              <a:t>Στη φυσική, βαρύτητα ονομάζεται η ιδιότητα των υλικών σωμάτων να έλκουν και να έλκονται αμοιβαία με άλλα υλικά σώματα. Τα </a:t>
            </a:r>
            <a:r>
              <a:rPr lang="el-GR" dirty="0" err="1" smtClean="0"/>
              <a:t>ελκόμενα</a:t>
            </a:r>
            <a:r>
              <a:rPr lang="el-GR"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endParaRPr lang="el-GR" dirty="0" smtClean="0"/>
          </a:p>
          <a:p>
            <a:r>
              <a:rPr lang="el-GR" dirty="0" smtClean="0"/>
              <a:t>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endParaRPr lang="el-GR" dirty="0"/>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408" y="-99391"/>
            <a:ext cx="1800200" cy="1800200"/>
          </a:xfrm>
          <a:prstGeom prst="rect">
            <a:avLst/>
          </a:prstGeom>
        </p:spPr>
      </p:pic>
      <p:sp>
        <p:nvSpPr>
          <p:cNvPr id="5" name="Θέση υποσέλιδου 4"/>
          <p:cNvSpPr>
            <a:spLocks noGrp="1"/>
          </p:cNvSpPr>
          <p:nvPr>
            <p:ph type="ftr" sz="quarter" idx="11"/>
          </p:nvPr>
        </p:nvSpPr>
        <p:spPr>
          <a:xfrm>
            <a:off x="1191144" y="6492875"/>
            <a:ext cx="2895600" cy="365125"/>
          </a:xfrm>
        </p:spPr>
        <p:txBody>
          <a:bodyPr/>
          <a:lstStyle/>
          <a:p>
            <a:r>
              <a:rPr lang="el-GR" dirty="0" smtClean="0"/>
              <a:t>Η ΒΑΡΥΤΗΤΑ</a:t>
            </a:r>
            <a:endParaRPr lang="el-GR" dirty="0"/>
          </a:p>
        </p:txBody>
      </p:sp>
      <p:sp>
        <p:nvSpPr>
          <p:cNvPr id="6" name="Θέση αριθμού διαφάνειας 5"/>
          <p:cNvSpPr>
            <a:spLocks noGrp="1"/>
          </p:cNvSpPr>
          <p:nvPr>
            <p:ph type="sldNum" sz="quarter" idx="12"/>
          </p:nvPr>
        </p:nvSpPr>
        <p:spPr/>
        <p:txBody>
          <a:bodyPr/>
          <a:lstStyle/>
          <a:p>
            <a:fld id="{FA4E7452-BCB6-4294-828F-086A24B23EE4}" type="slidenum">
              <a:rPr lang="el-GR" smtClean="0"/>
              <a:t>2</a:t>
            </a:fld>
            <a:endParaRPr lang="el-G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0" y="5465205"/>
            <a:ext cx="1181593" cy="13927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Ορθογώνιο 6"/>
          <p:cNvSpPr/>
          <p:nvPr/>
        </p:nvSpPr>
        <p:spPr>
          <a:xfrm>
            <a:off x="1691680" y="43934"/>
            <a:ext cx="4036682" cy="369332"/>
          </a:xfrm>
          <a:prstGeom prst="rect">
            <a:avLst/>
          </a:prstGeom>
        </p:spPr>
        <p:txBody>
          <a:bodyPr wrap="none">
            <a:spAutoFit/>
          </a:bodyPr>
          <a:lstStyle/>
          <a:p>
            <a:r>
              <a:rPr lang="el-GR" i="1" dirty="0"/>
              <a:t>Παιδαγωγικό Τμήμα Δημοτικής Εκπαίδευσης</a:t>
            </a:r>
          </a:p>
        </p:txBody>
      </p:sp>
    </p:spTree>
    <p:extLst>
      <p:ext uri="{BB962C8B-B14F-4D97-AF65-F5344CB8AC3E}">
        <p14:creationId xmlns:p14="http://schemas.microsoft.com/office/powerpoint/2010/main" val="2263277291"/>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953177" y="319536"/>
            <a:ext cx="8112895" cy="926976"/>
          </a:xfrm>
        </p:spPr>
        <p:txBody>
          <a:bodyPr>
            <a:normAutofit/>
          </a:bodyPr>
          <a:lstStyle/>
          <a:p>
            <a:r>
              <a:rPr lang="el-GR" dirty="0" smtClean="0"/>
              <a:t>ΠΟΙΟΣ ΑΝΑΚΑΛΥΨΕ ΤΗΝ ΒΑΡΥΤΗΤΑ</a:t>
            </a:r>
            <a:endParaRPr lang="el-GR" dirty="0"/>
          </a:p>
        </p:txBody>
      </p:sp>
      <p:sp>
        <p:nvSpPr>
          <p:cNvPr id="3" name="Θέση περιεχομένου 2"/>
          <p:cNvSpPr>
            <a:spLocks noGrp="1"/>
          </p:cNvSpPr>
          <p:nvPr>
            <p:ph sz="quarter" idx="13"/>
          </p:nvPr>
        </p:nvSpPr>
        <p:spPr>
          <a:xfrm>
            <a:off x="467544" y="1478748"/>
            <a:ext cx="8229600" cy="4525963"/>
          </a:xfrm>
        </p:spPr>
        <p:txBody>
          <a:bodyPr>
            <a:normAutofit/>
          </a:bodyPr>
          <a:lstStyle/>
          <a:p>
            <a:r>
              <a:rPr lang="el-GR" dirty="0" smtClean="0"/>
              <a:t>Εργαζόμενος πάνω σε αυτές τις ιδέες, το 1687 ο Άγγλος μαθηματικός Σερ Ισαάκ Νεύτων (</a:t>
            </a:r>
            <a:r>
              <a:rPr lang="el-GR" dirty="0" err="1" smtClean="0"/>
              <a:t>Sir</a:t>
            </a:r>
            <a:r>
              <a:rPr lang="el-GR" dirty="0" smtClean="0"/>
              <a:t> </a:t>
            </a:r>
            <a:r>
              <a:rPr lang="el-GR" dirty="0" err="1" smtClean="0"/>
              <a:t>Isaac</a:t>
            </a:r>
            <a:r>
              <a:rPr lang="el-GR" dirty="0" smtClean="0"/>
              <a:t> </a:t>
            </a:r>
            <a:r>
              <a:rPr lang="el-GR" dirty="0" err="1" smtClean="0"/>
              <a:t>Newton</a:t>
            </a:r>
            <a:r>
              <a:rPr lang="el-GR" dirty="0" smtClean="0"/>
              <a:t>) δημοσίευσε το διάσημο έργο του "</a:t>
            </a:r>
            <a:r>
              <a:rPr lang="el-GR" dirty="0" err="1"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endParaRPr lang="el-GR" dirty="0"/>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20" y="1"/>
            <a:ext cx="1124744" cy="1124744"/>
          </a:xfrm>
          <a:prstGeom prst="rect">
            <a:avLst/>
          </a:prstGeom>
        </p:spPr>
      </p:pic>
      <p:sp>
        <p:nvSpPr>
          <p:cNvPr id="5" name="Θέση υποσέλιδου 4"/>
          <p:cNvSpPr>
            <a:spLocks noGrp="1"/>
          </p:cNvSpPr>
          <p:nvPr>
            <p:ph type="ftr" sz="quarter" idx="11"/>
          </p:nvPr>
        </p:nvSpPr>
        <p:spPr>
          <a:xfrm>
            <a:off x="1016224" y="6488538"/>
            <a:ext cx="2895600" cy="365125"/>
          </a:xfrm>
        </p:spPr>
        <p:txBody>
          <a:bodyPr/>
          <a:lstStyle/>
          <a:p>
            <a:r>
              <a:rPr lang="el-GR" dirty="0" smtClean="0"/>
              <a:t>Η ΒΑΡΥΤΗΤΑ</a:t>
            </a:r>
            <a:endParaRPr lang="el-GR" dirty="0"/>
          </a:p>
        </p:txBody>
      </p:sp>
      <p:sp>
        <p:nvSpPr>
          <p:cNvPr id="6" name="Θέση αριθμού διαφάνειας 5"/>
          <p:cNvSpPr>
            <a:spLocks noGrp="1"/>
          </p:cNvSpPr>
          <p:nvPr>
            <p:ph type="sldNum" sz="quarter" idx="12"/>
          </p:nvPr>
        </p:nvSpPr>
        <p:spPr/>
        <p:txBody>
          <a:bodyPr/>
          <a:lstStyle/>
          <a:p>
            <a:fld id="{FA4E7452-BCB6-4294-828F-086A24B23EE4}" type="slidenum">
              <a:rPr lang="el-GR" smtClean="0"/>
              <a:t>3</a:t>
            </a:fld>
            <a:endParaRPr lang="el-G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655795"/>
            <a:ext cx="1016224" cy="1197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Ορθογώνιο 6"/>
          <p:cNvSpPr/>
          <p:nvPr/>
        </p:nvSpPr>
        <p:spPr>
          <a:xfrm>
            <a:off x="1016224" y="0"/>
            <a:ext cx="4036682" cy="369332"/>
          </a:xfrm>
          <a:prstGeom prst="rect">
            <a:avLst/>
          </a:prstGeom>
        </p:spPr>
        <p:txBody>
          <a:bodyPr wrap="none">
            <a:spAutoFit/>
          </a:bodyPr>
          <a:lstStyle/>
          <a:p>
            <a:r>
              <a:rPr lang="el-GR" i="1" dirty="0"/>
              <a:t>Παιδαγωγικό Τμήμα Δημοτικής Εκπαίδευσης</a:t>
            </a:r>
          </a:p>
        </p:txBody>
      </p:sp>
    </p:spTree>
    <p:extLst>
      <p:ext uri="{BB962C8B-B14F-4D97-AF65-F5344CB8AC3E}">
        <p14:creationId xmlns:p14="http://schemas.microsoft.com/office/powerpoint/2010/main" val="3808847724"/>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99592" y="260648"/>
            <a:ext cx="8244408" cy="1143000"/>
          </a:xfrm>
        </p:spPr>
        <p:txBody>
          <a:bodyPr>
            <a:normAutofit/>
          </a:bodyPr>
          <a:lstStyle/>
          <a:p>
            <a:r>
              <a:rPr lang="el-GR" dirty="0" err="1" smtClean="0"/>
              <a:t>ΠωΣ</a:t>
            </a:r>
            <a:r>
              <a:rPr lang="el-GR" dirty="0" smtClean="0"/>
              <a:t>  </a:t>
            </a:r>
            <a:r>
              <a:rPr lang="el-GR" dirty="0" err="1" smtClean="0"/>
              <a:t>μαΣ</a:t>
            </a:r>
            <a:r>
              <a:rPr lang="el-GR" dirty="0" smtClean="0"/>
              <a:t>  </a:t>
            </a:r>
            <a:r>
              <a:rPr lang="el-GR" dirty="0" err="1" smtClean="0"/>
              <a:t>επηρεΑζει</a:t>
            </a:r>
            <a:r>
              <a:rPr lang="el-GR" dirty="0" smtClean="0"/>
              <a:t> </a:t>
            </a:r>
            <a:r>
              <a:rPr lang="el-GR" dirty="0" smtClean="0"/>
              <a:t>η </a:t>
            </a:r>
            <a:r>
              <a:rPr lang="el-GR" dirty="0" err="1" smtClean="0"/>
              <a:t>βαρΥτητα</a:t>
            </a:r>
            <a:endParaRPr lang="el-GR" dirty="0"/>
          </a:p>
        </p:txBody>
      </p:sp>
      <p:sp>
        <p:nvSpPr>
          <p:cNvPr id="3" name="Θέση περιεχομένου 2"/>
          <p:cNvSpPr>
            <a:spLocks noGrp="1"/>
          </p:cNvSpPr>
          <p:nvPr>
            <p:ph sz="quarter" idx="13"/>
          </p:nvPr>
        </p:nvSpPr>
        <p:spPr/>
        <p:txBody>
          <a:bodyPr>
            <a:normAutofit/>
          </a:bodyPr>
          <a:lstStyle/>
          <a:p>
            <a:r>
              <a:rPr lang="el-GR" dirty="0" smtClean="0"/>
              <a:t>Κάθε πλανήτης, συμπεριλαμβανομένης και της Γης, έχει τα δικά του χαρακτηριστικά όσον αφορά τη δύναμη της βαρύτητας και το μέτρο αυτής διαφοροποιείται (συνήθως μετράται στο επίπεδο της επιφάνειας του κάθε πλανήτη). Η επιτάχυνση εξαιτίας της δύναμης της βαρύτητας στη γη είναι ίση με 9.81 m/s² και συμβολίζεται με το γράμμα g. Αυτό σημαίνει ότι, αγνοώντας την αντίσταση του αέρα, για ένα αντικείμενο, που εκτελεί ελεύθερη πτώση κοντά στην επιφάνεια της γης, η ταχύτητα του θα αυξάνεται με ρυθμό 9,81 m/s για κάθε δευτερόλεπτο της πτώσης του. Έτσι, ένα αντικείμενο από κατάσταση ηρεμίας και αφού αφεθεί ελεύθερο θα έχει ταχύτητα 9,81 m/s μετά από ένα δευτερόλεπτο, 19,62 m/s μετά από δύο δευτερόλεπτα, </a:t>
            </a:r>
            <a:r>
              <a:rPr lang="el-GR" dirty="0" err="1" smtClean="0"/>
              <a:t>κ.ο.κ</a:t>
            </a:r>
            <a:r>
              <a:rPr lang="el-GR" dirty="0" smtClean="0"/>
              <a:t>. Το σώμα που εκτελεί ελεύθερη πτώση ασκεί και αυτό με τη σειρά του στη Γη δύναμη ανάλογου μέτρου και αντίθετης φοράς με αυτή που του ασκεί η ίδια, κάτι το οποίο σημαίνει πως η Γη επιταχύνεται προς το σώμα. Όμως, εξαιτίας της τεράστιας μάζας της Γης (και της συνεπακόλουθης αδράνειάς της) σε σχέση με το σώμα, η επιτάχυνση αυτή είναι αμελητέα.</a:t>
            </a:r>
            <a:endParaRPr lang="el-GR" dirty="0"/>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43" y="0"/>
            <a:ext cx="1080120" cy="1080120"/>
          </a:xfrm>
          <a:prstGeom prst="rect">
            <a:avLst/>
          </a:prstGeom>
        </p:spPr>
      </p:pic>
      <p:sp>
        <p:nvSpPr>
          <p:cNvPr id="5" name="Θέση υποσέλιδου 4"/>
          <p:cNvSpPr>
            <a:spLocks noGrp="1"/>
          </p:cNvSpPr>
          <p:nvPr>
            <p:ph type="ftr" sz="quarter" idx="11"/>
          </p:nvPr>
        </p:nvSpPr>
        <p:spPr>
          <a:xfrm>
            <a:off x="1062577" y="6391250"/>
            <a:ext cx="2895600" cy="365125"/>
          </a:xfrm>
        </p:spPr>
        <p:txBody>
          <a:bodyPr/>
          <a:lstStyle/>
          <a:p>
            <a:r>
              <a:rPr lang="el-GR" smtClean="0"/>
              <a:t>Η ΒΑΡΥΤΗΤΑ</a:t>
            </a:r>
            <a:endParaRPr lang="el-GR"/>
          </a:p>
        </p:txBody>
      </p:sp>
      <p:sp>
        <p:nvSpPr>
          <p:cNvPr id="6" name="Θέση αριθμού διαφάνειας 5"/>
          <p:cNvSpPr>
            <a:spLocks noGrp="1"/>
          </p:cNvSpPr>
          <p:nvPr>
            <p:ph type="sldNum" sz="quarter" idx="12"/>
          </p:nvPr>
        </p:nvSpPr>
        <p:spPr/>
        <p:txBody>
          <a:bodyPr/>
          <a:lstStyle/>
          <a:p>
            <a:fld id="{FA4E7452-BCB6-4294-828F-086A24B23EE4}" type="slidenum">
              <a:rPr lang="el-GR" smtClean="0"/>
              <a:t>4</a:t>
            </a:fld>
            <a:endParaRPr lang="el-G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6" y="5623942"/>
            <a:ext cx="1046926" cy="1234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Ορθογώνιο 6"/>
          <p:cNvSpPr/>
          <p:nvPr/>
        </p:nvSpPr>
        <p:spPr>
          <a:xfrm>
            <a:off x="1187624" y="20488"/>
            <a:ext cx="4036682" cy="369332"/>
          </a:xfrm>
          <a:prstGeom prst="rect">
            <a:avLst/>
          </a:prstGeom>
        </p:spPr>
        <p:txBody>
          <a:bodyPr wrap="none">
            <a:spAutoFit/>
          </a:bodyPr>
          <a:lstStyle/>
          <a:p>
            <a:r>
              <a:rPr lang="el-GR" i="1" dirty="0"/>
              <a:t>Παιδαγωγικό Τμήμα Δημοτικής Εκπαίδευσης</a:t>
            </a:r>
          </a:p>
        </p:txBody>
      </p:sp>
    </p:spTree>
    <p:extLst>
      <p:ext uri="{BB962C8B-B14F-4D97-AF65-F5344CB8AC3E}">
        <p14:creationId xmlns:p14="http://schemas.microsoft.com/office/powerpoint/2010/main" val="2493659609"/>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63688" y="274638"/>
            <a:ext cx="6624736" cy="1143000"/>
          </a:xfrm>
        </p:spPr>
        <p:txBody>
          <a:bodyPr/>
          <a:lstStyle/>
          <a:p>
            <a:r>
              <a:rPr lang="el-GR" dirty="0" err="1" smtClean="0"/>
              <a:t>ΒαρΥτητα</a:t>
            </a:r>
            <a:r>
              <a:rPr lang="el-GR" dirty="0" smtClean="0"/>
              <a:t> </a:t>
            </a:r>
            <a:r>
              <a:rPr lang="el-GR" dirty="0" smtClean="0"/>
              <a:t>στη </a:t>
            </a:r>
            <a:r>
              <a:rPr lang="el-GR" dirty="0" err="1" smtClean="0"/>
              <a:t>σελΗνη</a:t>
            </a:r>
            <a:endParaRPr lang="el-GR" dirty="0"/>
          </a:p>
        </p:txBody>
      </p:sp>
      <p:sp>
        <p:nvSpPr>
          <p:cNvPr id="3" name="Θέση περιεχομένου 2"/>
          <p:cNvSpPr>
            <a:spLocks noGrp="1"/>
          </p:cNvSpPr>
          <p:nvPr>
            <p:ph sz="quarter" idx="13"/>
          </p:nvPr>
        </p:nvSpPr>
        <p:spPr/>
        <p:txBody>
          <a:bodyPr>
            <a:normAutofit fontScale="92500" lnSpcReduction="20000"/>
          </a:bodyPr>
          <a:lstStyle/>
          <a:p>
            <a:r>
              <a:rPr lang="el-GR" dirty="0" smtClean="0"/>
              <a:t>Η Σελήνη είναι ο μοναδικός φυσικός δορυφόρος της Γης και ο πέμπτος μεγαλύτερος φυσικός δορυφόρος του ηλιακού συστήματος. Πήρε το όνομά του από την Σελήνη, αρχαιοελληνική θεά του δορυφόρου αυτού. Λέγεται επίσης και «Φεγγάρι» στη δημοτική γλώσσα, λιγότερο επίσημα ή ποιητικά. Είναι το φωτεινότερο σώμα στην ουράνια σφαίρα μετά τον Ήλιο, επειδή είναι και το κοντινότερο στη Γη ουράνιο σώμα. Εξαιτίας αυτής της εγγύτητας, η Σελήνη ασκεί ισχυρή </a:t>
            </a:r>
            <a:r>
              <a:rPr lang="el-GR" dirty="0" err="1" smtClean="0"/>
              <a:t>βαρυτική</a:t>
            </a:r>
            <a:r>
              <a:rPr lang="el-GR" dirty="0" smtClean="0"/>
              <a:t> επίδραση στη Γη (παλιρροϊκή αλληλεπίδραση), προκαλώντας φαινόμενα όπως οι παλίρροιες, αλλά και επηρεάζοντας τον άξονα περιστροφής της.</a:t>
            </a:r>
          </a:p>
          <a:p>
            <a:endParaRPr lang="el-GR" dirty="0" smtClean="0"/>
          </a:p>
          <a:p>
            <a:r>
              <a:rPr lang="el-GR" dirty="0" smtClean="0"/>
              <a:t>Η μέση απόσταση Γης - Σελήνης είναι 384.403 χιλιόμετρα (παρατηρείται ότι αυτή η απόσταση αυξάνεται κατά περίπου 0,32[1] εκατοστά το μήνα και αυτό συμβαίνει λόγω των παλιρροϊκών δυνάμεων). Η διάμετρος της σελήνης είναι 3.476 χιλιόμετρα (περίπου το 1/4 της γήινης). 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 Αυτός ο συντονισμός είναι και ο λόγος που από τη Γη είναι ορατή μόνο η μια πλευρά της Σελήνης, η οποία χαρακτηρίζεται από σκοτεινές ηφαιστειακές θάλασσες οι οποίες βρίσκονται ανάμεσα στα λαμπρά υψίπεδα και τους κρατήρες. Αν και φαίνεται λαμπρή, στην πραγματικότητα, η επιφάνεια της Σελήνης είναι αρκετά σκοτεινή, με </a:t>
            </a:r>
            <a:r>
              <a:rPr lang="el-GR" dirty="0" err="1" smtClean="0"/>
              <a:t>ανακλαστικότητα</a:t>
            </a:r>
            <a:r>
              <a:rPr lang="el-GR" dirty="0" smtClean="0"/>
              <a:t> παρόμοια με αυτή της ασφάλτου.</a:t>
            </a:r>
            <a:endParaRPr lang="el-GR" dirty="0"/>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211"/>
            <a:ext cx="1517995" cy="1517995"/>
          </a:xfrm>
          <a:prstGeom prst="rect">
            <a:avLst/>
          </a:prstGeom>
        </p:spPr>
      </p:pic>
      <p:sp>
        <p:nvSpPr>
          <p:cNvPr id="5" name="Θέση υποσέλιδου 4"/>
          <p:cNvSpPr>
            <a:spLocks noGrp="1"/>
          </p:cNvSpPr>
          <p:nvPr>
            <p:ph type="ftr" sz="quarter" idx="11"/>
          </p:nvPr>
        </p:nvSpPr>
        <p:spPr>
          <a:xfrm>
            <a:off x="971600" y="6439982"/>
            <a:ext cx="2895600" cy="365125"/>
          </a:xfrm>
        </p:spPr>
        <p:txBody>
          <a:bodyPr/>
          <a:lstStyle/>
          <a:p>
            <a:r>
              <a:rPr lang="el-GR" dirty="0" smtClean="0"/>
              <a:t>Η ΒΑΡΥΤΗΤΑ</a:t>
            </a:r>
            <a:endParaRPr lang="el-GR" dirty="0"/>
          </a:p>
        </p:txBody>
      </p:sp>
      <p:sp>
        <p:nvSpPr>
          <p:cNvPr id="6" name="Θέση αριθμού διαφάνειας 5"/>
          <p:cNvSpPr>
            <a:spLocks noGrp="1"/>
          </p:cNvSpPr>
          <p:nvPr>
            <p:ph type="sldNum" sz="quarter" idx="12"/>
          </p:nvPr>
        </p:nvSpPr>
        <p:spPr/>
        <p:txBody>
          <a:bodyPr/>
          <a:lstStyle/>
          <a:p>
            <a:fld id="{FA4E7452-BCB6-4294-828F-086A24B23EE4}" type="slidenum">
              <a:rPr lang="el-GR" smtClean="0"/>
              <a:t>5</a:t>
            </a:fld>
            <a:endParaRPr lang="el-G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797614"/>
            <a:ext cx="899592" cy="10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Ορθογώνιο 6"/>
          <p:cNvSpPr/>
          <p:nvPr/>
        </p:nvSpPr>
        <p:spPr>
          <a:xfrm>
            <a:off x="1517995" y="0"/>
            <a:ext cx="4036682" cy="369332"/>
          </a:xfrm>
          <a:prstGeom prst="rect">
            <a:avLst/>
          </a:prstGeom>
        </p:spPr>
        <p:txBody>
          <a:bodyPr wrap="none">
            <a:spAutoFit/>
          </a:bodyPr>
          <a:lstStyle/>
          <a:p>
            <a:r>
              <a:rPr lang="el-GR" i="1" dirty="0"/>
              <a:t>Παιδαγωγικό Τμήμα Δημοτικής Εκπαίδευσης</a:t>
            </a:r>
          </a:p>
        </p:txBody>
      </p:sp>
    </p:spTree>
    <p:extLst>
      <p:ext uri="{BB962C8B-B14F-4D97-AF65-F5344CB8AC3E}">
        <p14:creationId xmlns:p14="http://schemas.microsoft.com/office/powerpoint/2010/main" val="926751966"/>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907704" y="274638"/>
            <a:ext cx="6768751" cy="922114"/>
          </a:xfrm>
        </p:spPr>
        <p:txBody>
          <a:bodyPr/>
          <a:lstStyle/>
          <a:p>
            <a:r>
              <a:rPr lang="el-GR" dirty="0" smtClean="0"/>
              <a:t>ΕΠΙΛΟΓΟΣ</a:t>
            </a:r>
            <a:endParaRPr lang="el-GR" dirty="0"/>
          </a:p>
        </p:txBody>
      </p:sp>
      <p:sp>
        <p:nvSpPr>
          <p:cNvPr id="3" name="Θέση περιεχομένου 2"/>
          <p:cNvSpPr>
            <a:spLocks noGrp="1"/>
          </p:cNvSpPr>
          <p:nvPr>
            <p:ph sz="quarter" idx="13"/>
          </p:nvPr>
        </p:nvSpPr>
        <p:spPr/>
        <p:txBody>
          <a:bodyPr/>
          <a:lstStyle/>
          <a:p>
            <a:r>
              <a:rPr lang="el-GR" dirty="0" smtClean="0"/>
              <a:t>Σας ευχαριστώ </a:t>
            </a:r>
          </a:p>
          <a:p>
            <a:endParaRPr lang="el-GR" dirty="0"/>
          </a:p>
          <a:p>
            <a:endParaRPr lang="el-GR" dirty="0" smtClean="0"/>
          </a:p>
          <a:p>
            <a:endParaRPr lang="el-G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3645024"/>
            <a:ext cx="2847975" cy="2040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Εικόνα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87" y="-13707"/>
            <a:ext cx="1326261" cy="1326261"/>
          </a:xfrm>
          <a:prstGeom prst="rect">
            <a:avLst/>
          </a:prstGeom>
        </p:spPr>
      </p:pic>
      <p:sp>
        <p:nvSpPr>
          <p:cNvPr id="5" name="Θέση υποσέλιδου 4"/>
          <p:cNvSpPr>
            <a:spLocks noGrp="1"/>
          </p:cNvSpPr>
          <p:nvPr>
            <p:ph type="ftr" sz="quarter" idx="11"/>
          </p:nvPr>
        </p:nvSpPr>
        <p:spPr/>
        <p:txBody>
          <a:bodyPr/>
          <a:lstStyle/>
          <a:p>
            <a:r>
              <a:rPr lang="el-GR" smtClean="0"/>
              <a:t>Η ΒΑΡΥΤΗΤΑ</a:t>
            </a:r>
            <a:endParaRPr lang="el-GR"/>
          </a:p>
        </p:txBody>
      </p:sp>
      <p:sp>
        <p:nvSpPr>
          <p:cNvPr id="6" name="Θέση αριθμού διαφάνειας 5"/>
          <p:cNvSpPr>
            <a:spLocks noGrp="1"/>
          </p:cNvSpPr>
          <p:nvPr>
            <p:ph type="sldNum" sz="quarter" idx="12"/>
          </p:nvPr>
        </p:nvSpPr>
        <p:spPr/>
        <p:txBody>
          <a:bodyPr/>
          <a:lstStyle/>
          <a:p>
            <a:fld id="{FA4E7452-BCB6-4294-828F-086A24B23EE4}" type="slidenum">
              <a:rPr lang="el-GR" smtClean="0"/>
              <a:t>6</a:t>
            </a:fld>
            <a:endParaRPr lang="el-GR"/>
          </a:p>
        </p:txBody>
      </p:sp>
      <p:sp>
        <p:nvSpPr>
          <p:cNvPr id="7" name="Ορθογώνιο 6"/>
          <p:cNvSpPr/>
          <p:nvPr/>
        </p:nvSpPr>
        <p:spPr>
          <a:xfrm>
            <a:off x="1417077" y="8765"/>
            <a:ext cx="4036682" cy="369332"/>
          </a:xfrm>
          <a:prstGeom prst="rect">
            <a:avLst/>
          </a:prstGeom>
        </p:spPr>
        <p:txBody>
          <a:bodyPr wrap="none">
            <a:spAutoFit/>
          </a:bodyPr>
          <a:lstStyle/>
          <a:p>
            <a:r>
              <a:rPr lang="el-GR" i="1" dirty="0"/>
              <a:t>Παιδαγωγικό Τμήμα Δημοτικής Εκπαίδευσης</a:t>
            </a:r>
          </a:p>
        </p:txBody>
      </p:sp>
    </p:spTree>
    <p:extLst>
      <p:ext uri="{BB962C8B-B14F-4D97-AF65-F5344CB8AC3E}">
        <p14:creationId xmlns:p14="http://schemas.microsoft.com/office/powerpoint/2010/main" val="330079897"/>
      </p:ext>
    </p:extLst>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Ορίζοντας">
  <a:themeElements>
    <a:clrScheme name="Ορίζοντα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Ορίζοντα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Ορίζοντα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34</TotalTime>
  <Words>819</Words>
  <Application>Microsoft Office PowerPoint</Application>
  <PresentationFormat>Προβολή στην οθόνη (4:3)</PresentationFormat>
  <Paragraphs>36</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Ορίζοντας</vt:lpstr>
      <vt:lpstr>ΠΛΗΡΟΦΟΡΙΚΗ</vt:lpstr>
      <vt:lpstr>Η ΒΑΡΥΤΗΤΑ</vt:lpstr>
      <vt:lpstr>ΠΟΙΟΣ ΑΝΑΚΑΛΥΨΕ ΤΗΝ ΒΑΡΥΤΗΤΑ</vt:lpstr>
      <vt:lpstr>ΠωΣ  μαΣ  επηρεΑζει η βαρΥτητα</vt:lpstr>
      <vt:lpstr>ΒαρΥτητα στη σελΗνη</vt:lpstr>
      <vt:lpstr>ΕΠΙΛΟΓΟΣ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ΠΛΗΡΟΦΟΡΙΚΗ</dc:title>
  <dc:creator>Ειρήνη</dc:creator>
  <cp:lastModifiedBy>Ειρήνη</cp:lastModifiedBy>
  <cp:revision>5</cp:revision>
  <dcterms:created xsi:type="dcterms:W3CDTF">2018-04-23T13:50:20Z</dcterms:created>
  <dcterms:modified xsi:type="dcterms:W3CDTF">2018-04-23T15:59:24Z</dcterms:modified>
</cp:coreProperties>
</file>